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05" r:id="rId1"/>
  </p:sldMasterIdLst>
  <p:sldIdLst>
    <p:sldId id="259" r:id="rId2"/>
    <p:sldId id="258" r:id="rId3"/>
    <p:sldId id="261" r:id="rId4"/>
    <p:sldId id="262" r:id="rId5"/>
    <p:sldId id="263" r:id="rId6"/>
    <p:sldId id="264" r:id="rId7"/>
    <p:sldId id="265" r:id="rId8"/>
    <p:sldId id="266" r:id="rId9"/>
    <p:sldId id="260" r:id="rId10"/>
    <p:sldId id="267" r:id="rId11"/>
    <p:sldId id="268" r:id="rId12"/>
    <p:sldId id="269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4" autoAdjust="0"/>
    <p:restoredTop sz="94660"/>
  </p:normalViewPr>
  <p:slideViewPr>
    <p:cSldViewPr snapToGrid="0">
      <p:cViewPr varScale="1">
        <p:scale>
          <a:sx n="90" d="100"/>
          <a:sy n="90" d="100"/>
        </p:scale>
        <p:origin x="208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11/30/21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11/30/21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11/30/21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11/30/21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11/30/21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11/30/21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11/30/21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11/30/21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11/30/21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11/30/21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11/30/21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11/30/21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11/30/21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11/30/21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0FB2826-0CE0-4941-BB46-E13043F645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497667"/>
            <a:ext cx="9440034" cy="2648381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tx1"/>
                </a:solidFill>
                <a:latin typeface="Book Antiqua" panose="02040602050305030304" pitchFamily="18" charset="0"/>
              </a:rPr>
              <a:t>Effects of scale and substratum on octocoral recruitment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4372929"/>
            <a:ext cx="9440034" cy="1397951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Kaitlyn Tonra – Analytical Workflows </a:t>
            </a:r>
          </a:p>
          <a:p>
            <a:r>
              <a:rPr lang="en-US" sz="2800" dirty="0">
                <a:latin typeface="Book Antiqua" panose="02040602050305030304" pitchFamily="18" charset="0"/>
              </a:rPr>
              <a:t>Project Update</a:t>
            </a: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F3B8230-79AD-4ADA-8C48-EF7D4DC5049D}"/>
              </a:ext>
            </a:extLst>
          </p:cNvPr>
          <p:cNvSpPr txBox="1"/>
          <p:nvPr/>
        </p:nvSpPr>
        <p:spPr>
          <a:xfrm>
            <a:off x="540494" y="569809"/>
            <a:ext cx="7285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Part II: Electivity (and mortality)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275160-CC38-4FE8-8072-E30A29922623}"/>
              </a:ext>
            </a:extLst>
          </p:cNvPr>
          <p:cNvSpPr txBox="1"/>
          <p:nvPr/>
        </p:nvSpPr>
        <p:spPr>
          <a:xfrm>
            <a:off x="970381" y="1316776"/>
            <a:ext cx="7567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tx2"/>
                </a:solidFill>
              </a:rPr>
              <a:t>Vanderploeg</a:t>
            </a:r>
            <a:r>
              <a:rPr lang="en-US" sz="2400" dirty="0">
                <a:solidFill>
                  <a:schemeClr val="tx2"/>
                </a:solidFill>
              </a:rPr>
              <a:t> and </a:t>
            </a:r>
            <a:r>
              <a:rPr lang="en-US" sz="2400" dirty="0" err="1">
                <a:solidFill>
                  <a:schemeClr val="tx2"/>
                </a:solidFill>
              </a:rPr>
              <a:t>Scavia’s</a:t>
            </a:r>
            <a:r>
              <a:rPr lang="en-US" sz="2400" dirty="0">
                <a:solidFill>
                  <a:schemeClr val="tx2"/>
                </a:solidFill>
              </a:rPr>
              <a:t> (1979) Electivity Index: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Range of values from -1 to 1, used to quantify avoidance and preference behaviors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4ADD40-B667-4BF7-BC21-D797C18B8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28" y="4152162"/>
            <a:ext cx="3444933" cy="1110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4E0BA9-CCE8-48E8-8B98-6D074E8E3539}"/>
              </a:ext>
            </a:extLst>
          </p:cNvPr>
          <p:cNvSpPr txBox="1"/>
          <p:nvPr/>
        </p:nvSpPr>
        <p:spPr>
          <a:xfrm>
            <a:off x="133528" y="2828723"/>
            <a:ext cx="44291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r>
              <a:rPr lang="en-US" sz="2000" dirty="0"/>
              <a:t>Inputs:</a:t>
            </a:r>
          </a:p>
          <a:p>
            <a:r>
              <a:rPr lang="en-US" sz="2000" dirty="0"/>
              <a:t>Settlement counts, total areas, and proportions of different substratum types. 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74A1F1-5749-4B5D-A3DB-CAA0D3BE0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597" y="5042836"/>
            <a:ext cx="2370561" cy="165709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A7293C2-5ADF-40AD-87BA-47786E87EB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212" y="5335279"/>
            <a:ext cx="2354017" cy="136464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42FBE50-AB77-4E84-93FF-912D6C107E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28" y="5335279"/>
            <a:ext cx="1831037" cy="13696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611A8C-DA06-4818-BB82-F67E7C20B5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303" y="0"/>
            <a:ext cx="3321697" cy="2491273"/>
          </a:xfrm>
          <a:prstGeom prst="rect">
            <a:avLst/>
          </a:prstGeom>
        </p:spPr>
      </p:pic>
      <p:sp>
        <p:nvSpPr>
          <p:cNvPr id="29" name="Arrow: Bent 28">
            <a:extLst>
              <a:ext uri="{FF2B5EF4-FFF2-40B4-BE49-F238E27FC236}">
                <a16:creationId xmlns:a16="http://schemas.microsoft.com/office/drawing/2014/main" id="{E60041FA-EAF3-4362-95A4-2ECD62263E5D}"/>
              </a:ext>
            </a:extLst>
          </p:cNvPr>
          <p:cNvSpPr/>
          <p:nvPr/>
        </p:nvSpPr>
        <p:spPr>
          <a:xfrm rot="16200000" flipH="1" flipV="1">
            <a:off x="4315010" y="3954657"/>
            <a:ext cx="509148" cy="1441745"/>
          </a:xfrm>
          <a:prstGeom prst="ben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A7DF92-0C8E-4C3D-817C-A069F549CDE1}"/>
              </a:ext>
            </a:extLst>
          </p:cNvPr>
          <p:cNvSpPr txBox="1"/>
          <p:nvPr/>
        </p:nvSpPr>
        <p:spPr>
          <a:xfrm>
            <a:off x="5666709" y="3042292"/>
            <a:ext cx="33216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Results:</a:t>
            </a:r>
          </a:p>
          <a:p>
            <a:r>
              <a:rPr lang="en-US" sz="2000" dirty="0"/>
              <a:t>An electivity score (E*, -1, 1) for every resource of interest. </a:t>
            </a:r>
          </a:p>
        </p:txBody>
      </p:sp>
      <p:pic>
        <p:nvPicPr>
          <p:cNvPr id="13" name="Picture Placeholder 16">
            <a:extLst>
              <a:ext uri="{FF2B5EF4-FFF2-40B4-BE49-F238E27FC236}">
                <a16:creationId xmlns:a16="http://schemas.microsoft.com/office/drawing/2014/main" id="{B2EBACF4-F69E-4422-AEE7-F89F2BDC5E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0" b="7540"/>
          <a:stretch>
            <a:fillRect/>
          </a:stretch>
        </p:blipFill>
        <p:spPr>
          <a:xfrm>
            <a:off x="8785501" y="3279686"/>
            <a:ext cx="3092368" cy="1607294"/>
          </a:xfrm>
          <a:prstGeom prst="roundRect">
            <a:avLst>
              <a:gd name="adj" fmla="val 1858"/>
            </a:avLst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75443C-04C4-4920-A6AA-5F4C51D8D9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501" y="5042836"/>
            <a:ext cx="3092368" cy="1525148"/>
          </a:xfrm>
          <a:prstGeom prst="rect">
            <a:avLst/>
          </a:prstGeom>
        </p:spPr>
      </p:pic>
      <p:sp>
        <p:nvSpPr>
          <p:cNvPr id="17" name="Arrow: Bent 16">
            <a:extLst>
              <a:ext uri="{FF2B5EF4-FFF2-40B4-BE49-F238E27FC236}">
                <a16:creationId xmlns:a16="http://schemas.microsoft.com/office/drawing/2014/main" id="{87E7CE79-0D71-4521-9035-796B1F3BDB06}"/>
              </a:ext>
            </a:extLst>
          </p:cNvPr>
          <p:cNvSpPr/>
          <p:nvPr/>
        </p:nvSpPr>
        <p:spPr>
          <a:xfrm rot="10800000" flipH="1" flipV="1">
            <a:off x="7161915" y="4152162"/>
            <a:ext cx="1451626" cy="815609"/>
          </a:xfrm>
          <a:prstGeom prst="ben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777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E0176D-5BDC-4CE8-BA91-D72C5C368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Part III: Stats and figures (in progress)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7E58785-5460-48D4-B62A-4F0DB7ACFC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3200" dirty="0"/>
              <a:t>Figures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5068DD2-6221-4E8C-89D9-B32983BFC8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/>
              <a:t>Statistical Analyses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B031D4F-C0CD-4C5A-9E8E-A6A2E4F73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0575" y="2576029"/>
            <a:ext cx="4764764" cy="3043533"/>
          </a:xfrm>
        </p:spPr>
        <p:txBody>
          <a:bodyPr>
            <a:normAutofit/>
          </a:bodyPr>
          <a:lstStyle/>
          <a:p>
            <a:r>
              <a:rPr lang="en-US" sz="2200" dirty="0"/>
              <a:t>This part is still in progress! I have functional code, but it isn’t yet integrated into the main R scripts.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9E936D3-61C3-4CC9-9080-6C44AA309ED5}"/>
              </a:ext>
            </a:extLst>
          </p:cNvPr>
          <p:cNvSpPr txBox="1">
            <a:spLocks/>
          </p:cNvSpPr>
          <p:nvPr/>
        </p:nvSpPr>
        <p:spPr>
          <a:xfrm>
            <a:off x="1046013" y="2686115"/>
            <a:ext cx="4764764" cy="304353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PERMANOVA using vegan package</a:t>
            </a:r>
          </a:p>
          <a:p>
            <a:r>
              <a:rPr lang="en-US" sz="2200" dirty="0"/>
              <a:t>E* can’t easily be used with parametric tests</a:t>
            </a:r>
          </a:p>
          <a:p>
            <a:r>
              <a:rPr lang="en-US" sz="2200" dirty="0"/>
              <a:t>My results may have changed here from what I expected / found previously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A203141-9C44-49AA-9E74-7D6271B07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92" y="3931277"/>
            <a:ext cx="3784088" cy="168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849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D871B-37A1-4CB0-8CA5-80DF235BF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Scientific insights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A0231-1DA0-4E31-B443-219E9F9A1B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/>
          <a:lstStyle/>
          <a:p>
            <a:r>
              <a:rPr lang="en-US" sz="2200" dirty="0"/>
              <a:t>Settlement is non-random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A0577721-C34A-4E39-AA18-39EE0821DD91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" t="2816" r="-195" b="28054"/>
          <a:stretch/>
        </p:blipFill>
        <p:spPr>
          <a:xfrm>
            <a:off x="1018103" y="1938772"/>
            <a:ext cx="3092368" cy="160295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3587DA-9AF1-4CE2-BDA4-D679C68DF700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>
            <a:normAutofit lnSpcReduction="10000"/>
          </a:bodyPr>
          <a:lstStyle/>
          <a:p>
            <a:r>
              <a:rPr lang="en-US" sz="1800" dirty="0"/>
              <a:t>Octocoral polyps prefer CCA and avoid </a:t>
            </a:r>
            <a:r>
              <a:rPr lang="en-US" sz="1800" i="1" dirty="0"/>
              <a:t>Ramicrusta. </a:t>
            </a:r>
            <a:r>
              <a:rPr lang="en-US" sz="1800" dirty="0"/>
              <a:t>They show no preference or avoidance of bare surfaces.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224508-54A9-4FE6-A036-FD818516DB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200" dirty="0"/>
              <a:t>Substratum affects mortality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8F14B0C5-6173-49B2-86A1-DE5421C6C420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" t="6247" r="37" b="24417"/>
          <a:stretch/>
        </p:blipFill>
        <p:spPr>
          <a:xfrm>
            <a:off x="4545743" y="1939094"/>
            <a:ext cx="3092368" cy="160816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1724AB-DB27-4B0A-BB77-E066FD0503F5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>
            <a:normAutofit lnSpcReduction="10000"/>
          </a:bodyPr>
          <a:lstStyle/>
          <a:p>
            <a:r>
              <a:rPr lang="en-US" sz="1800" dirty="0"/>
              <a:t>Octocorals showed increased mortality on both CCA and </a:t>
            </a:r>
            <a:r>
              <a:rPr lang="en-US" sz="1800" i="1" dirty="0"/>
              <a:t>Ramicrusta, </a:t>
            </a:r>
            <a:r>
              <a:rPr lang="en-US" sz="1800" dirty="0"/>
              <a:t>despite showing preferences for CCA.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327BD9-086F-4CAF-A39F-D0D06FDAC6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200" dirty="0"/>
              <a:t>Point of contact matters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1BE0FF-57FE-463E-8FF6-4846FF071B05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88783" cy="1218758"/>
          </a:xfrm>
        </p:spPr>
        <p:txBody>
          <a:bodyPr>
            <a:noAutofit/>
          </a:bodyPr>
          <a:lstStyle/>
          <a:p>
            <a:r>
              <a:rPr lang="en-US" sz="1800" dirty="0"/>
              <a:t>Point of direct contact matters more than surrounding habitat in settlement choice processes.</a:t>
            </a:r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5E6AA4BA-C442-43D4-B1E5-34E4CACEF690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9" t="5851" r="-146" b="27319"/>
          <a:stretch/>
        </p:blipFill>
        <p:spPr>
          <a:xfrm>
            <a:off x="8406882" y="1934432"/>
            <a:ext cx="2761184" cy="1607294"/>
          </a:xfrm>
        </p:spPr>
      </p:pic>
    </p:spTree>
    <p:extLst>
      <p:ext uri="{BB962C8B-B14F-4D97-AF65-F5344CB8AC3E}">
        <p14:creationId xmlns:p14="http://schemas.microsoft.com/office/powerpoint/2010/main" val="4215719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64759-5712-1B40-B894-593D989A2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153" y="387090"/>
            <a:ext cx="10353762" cy="126187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Future plans!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9F0C8-5C61-4145-8688-406315F905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4295" y="2217303"/>
            <a:ext cx="4988739" cy="3622671"/>
          </a:xfrm>
        </p:spPr>
        <p:txBody>
          <a:bodyPr>
            <a:noAutofit/>
          </a:bodyPr>
          <a:lstStyle/>
          <a:p>
            <a:pPr marL="36900" indent="0">
              <a:buNone/>
            </a:pPr>
            <a:r>
              <a:rPr lang="en-US" sz="3000" u="sng" dirty="0">
                <a:solidFill>
                  <a:schemeClr val="tx1"/>
                </a:solidFill>
              </a:rPr>
              <a:t>Main sticking points:</a:t>
            </a:r>
          </a:p>
          <a:p>
            <a:r>
              <a:rPr lang="en-US" sz="3000" dirty="0">
                <a:solidFill>
                  <a:schemeClr val="tx1"/>
                </a:solidFill>
              </a:rPr>
              <a:t>File structure &amp; access</a:t>
            </a:r>
          </a:p>
          <a:p>
            <a:r>
              <a:rPr lang="en-US" sz="3000" dirty="0">
                <a:solidFill>
                  <a:schemeClr val="tx1"/>
                </a:solidFill>
              </a:rPr>
              <a:t>Deciding which area calculation method is best</a:t>
            </a:r>
          </a:p>
          <a:p>
            <a:r>
              <a:rPr lang="en-US" sz="3000" dirty="0">
                <a:solidFill>
                  <a:schemeClr val="tx1"/>
                </a:solidFill>
              </a:rPr>
              <a:t>Separating chunks in a reasonable way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3A911E-F5B2-DF48-ADE4-1CACB7559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58824" y="2217302"/>
            <a:ext cx="5961336" cy="3622672"/>
          </a:xfrm>
        </p:spPr>
        <p:txBody>
          <a:bodyPr>
            <a:noAutofit/>
          </a:bodyPr>
          <a:lstStyle/>
          <a:p>
            <a:pPr marL="36900" indent="0">
              <a:buNone/>
            </a:pPr>
            <a:r>
              <a:rPr lang="en-US" sz="3000" u="sng" dirty="0">
                <a:solidFill>
                  <a:schemeClr val="tx1"/>
                </a:solidFill>
              </a:rPr>
              <a:t>Things I’ll do next time:</a:t>
            </a:r>
          </a:p>
          <a:p>
            <a:r>
              <a:rPr lang="en-US" sz="3000" dirty="0">
                <a:solidFill>
                  <a:schemeClr val="tx1"/>
                </a:solidFill>
              </a:rPr>
              <a:t>Include super clear descriptions for each line / task</a:t>
            </a:r>
          </a:p>
          <a:p>
            <a:r>
              <a:rPr lang="en-US" sz="3000" dirty="0">
                <a:solidFill>
                  <a:schemeClr val="tx1"/>
                </a:solidFill>
              </a:rPr>
              <a:t>Write style guide before and while coding</a:t>
            </a:r>
          </a:p>
          <a:p>
            <a:r>
              <a:rPr lang="en-US" sz="3000" dirty="0">
                <a:solidFill>
                  <a:schemeClr val="tx1"/>
                </a:solidFill>
              </a:rPr>
              <a:t>Never use Excel again</a:t>
            </a:r>
          </a:p>
          <a:p>
            <a:endParaRPr lang="en-US" sz="3000" dirty="0">
              <a:solidFill>
                <a:schemeClr val="tx1"/>
              </a:solidFill>
            </a:endParaRPr>
          </a:p>
          <a:p>
            <a:endParaRPr lang="en-US" sz="3000" dirty="0">
              <a:solidFill>
                <a:schemeClr val="tx1"/>
              </a:solidFill>
            </a:endParaRPr>
          </a:p>
          <a:p>
            <a:endParaRPr lang="en-US" sz="3000" dirty="0">
              <a:solidFill>
                <a:schemeClr val="tx1"/>
              </a:solidFill>
            </a:endParaRPr>
          </a:p>
          <a:p>
            <a:pPr marL="36900" indent="0">
              <a:buNone/>
            </a:pPr>
            <a:endParaRPr lang="en-US" sz="3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608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6.googleusercontent.com/EaOByTXMob2yO1BTJjd4ns9u1rli3PZxGgNRBDVnxKj4QJ93j3LN7R-6LIV4GE8Edm-0qIyqXB7vYsnJaKGgMl8LpTrbT5R65mfX0YExCXWBKf99w1xw6qLzrgL5y1XfJdkHbVp1Q3W0">
            <a:extLst>
              <a:ext uri="{FF2B5EF4-FFF2-40B4-BE49-F238E27FC236}">
                <a16:creationId xmlns:a16="http://schemas.microsoft.com/office/drawing/2014/main" id="{8A0AF656-69D2-4C25-B2A6-8CF8FA213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668" y="260998"/>
            <a:ext cx="2899023" cy="2899023"/>
          </a:xfrm>
          <a:prstGeom prst="rect">
            <a:avLst/>
          </a:prstGeom>
          <a:noFill/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6F296F-DBE1-42B3-9B11-5350FDFCE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55" y="260998"/>
            <a:ext cx="3656563" cy="2742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969CE6-6C39-4882-8C40-08BCA1CA24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006" t="6384" r="12299" b="5437"/>
          <a:stretch/>
        </p:blipFill>
        <p:spPr>
          <a:xfrm>
            <a:off x="3414185" y="419230"/>
            <a:ext cx="1314965" cy="12129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DE530E-26DB-4DFB-980F-9CC9EA9D4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5241" y="260998"/>
            <a:ext cx="4758223" cy="63442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B536E8-428B-40BB-A8AE-8F9A04353322}"/>
              </a:ext>
            </a:extLst>
          </p:cNvPr>
          <p:cNvSpPr txBox="1"/>
          <p:nvPr/>
        </p:nvSpPr>
        <p:spPr>
          <a:xfrm>
            <a:off x="5590028" y="984390"/>
            <a:ext cx="783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CCA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A9B02-3231-4AC1-B426-FFB04849420E}"/>
              </a:ext>
            </a:extLst>
          </p:cNvPr>
          <p:cNvSpPr txBox="1"/>
          <p:nvPr/>
        </p:nvSpPr>
        <p:spPr>
          <a:xfrm>
            <a:off x="4146667" y="1795950"/>
            <a:ext cx="783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RAM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D3A86B-439F-4C0E-9D4D-FD24325835B7}"/>
              </a:ext>
            </a:extLst>
          </p:cNvPr>
          <p:cNvSpPr txBox="1"/>
          <p:nvPr/>
        </p:nvSpPr>
        <p:spPr>
          <a:xfrm>
            <a:off x="5284741" y="2590062"/>
            <a:ext cx="905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BARE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82ACE70-4C2C-430C-947F-30EAA709540B}"/>
              </a:ext>
            </a:extLst>
          </p:cNvPr>
          <p:cNvSpPr/>
          <p:nvPr/>
        </p:nvSpPr>
        <p:spPr>
          <a:xfrm rot="15034001">
            <a:off x="7939694" y="4549450"/>
            <a:ext cx="1060225" cy="442454"/>
          </a:xfrm>
          <a:prstGeom prst="rightArrow">
            <a:avLst/>
          </a:prstGeom>
          <a:solidFill>
            <a:srgbClr val="FF0000"/>
          </a:solidFill>
          <a:ln>
            <a:solidFill>
              <a:schemeClr val="bg1">
                <a:alpha val="8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3997489-2963-4F26-8290-74817DFE0302}"/>
              </a:ext>
            </a:extLst>
          </p:cNvPr>
          <p:cNvSpPr/>
          <p:nvPr/>
        </p:nvSpPr>
        <p:spPr>
          <a:xfrm rot="7398645">
            <a:off x="8800699" y="1118894"/>
            <a:ext cx="1060225" cy="442454"/>
          </a:xfrm>
          <a:prstGeom prst="rightArrow">
            <a:avLst/>
          </a:prstGeom>
          <a:solidFill>
            <a:srgbClr val="FF0000"/>
          </a:solidFill>
          <a:ln>
            <a:solidFill>
              <a:schemeClr val="bg1">
                <a:alpha val="8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2B39D5-9A76-41DD-8335-A1C3B33207B7}"/>
              </a:ext>
            </a:extLst>
          </p:cNvPr>
          <p:cNvSpPr txBox="1"/>
          <p:nvPr/>
        </p:nvSpPr>
        <p:spPr>
          <a:xfrm>
            <a:off x="10020860" y="2399911"/>
            <a:ext cx="1194536" cy="369332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Patch types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B86165-8D62-4851-94C0-7B3FF75C19CB}"/>
              </a:ext>
            </a:extLst>
          </p:cNvPr>
          <p:cNvSpPr txBox="1"/>
          <p:nvPr/>
        </p:nvSpPr>
        <p:spPr>
          <a:xfrm>
            <a:off x="210555" y="3318253"/>
            <a:ext cx="679414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dirty="0"/>
              <a:t>Questions:</a:t>
            </a:r>
          </a:p>
          <a:p>
            <a:pPr marL="342900" indent="-342900">
              <a:buAutoNum type="arabicPeriod"/>
            </a:pPr>
            <a:r>
              <a:rPr lang="en-US" sz="2800" dirty="0"/>
              <a:t>What spatial scales are important for decision making during the settlement phase of an octocoral’s life? </a:t>
            </a:r>
          </a:p>
          <a:p>
            <a:pPr marL="342900" indent="-342900">
              <a:buAutoNum type="arabicPeriod"/>
            </a:pPr>
            <a:r>
              <a:rPr lang="en-US" sz="2800" dirty="0"/>
              <a:t>How do different species of algal crust influence settlement and survival?</a:t>
            </a:r>
          </a:p>
        </p:txBody>
      </p:sp>
    </p:spTree>
    <p:extLst>
      <p:ext uri="{BB962C8B-B14F-4D97-AF65-F5344CB8AC3E}">
        <p14:creationId xmlns:p14="http://schemas.microsoft.com/office/powerpoint/2010/main" val="2689089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lh3.googleusercontent.com/F-6D1J-eV7uuBvZIrevpnRrb3IgSYNkGUpXJUv0zjijo8zpC18Ed03GDR8I4h_4H6KX0kElWzktMF5_21urJ4Cj5tGa7jMjLgO96Y00kIAEsZWnB7z8FlrjghCiasyzetnG5WBWkr_oz">
            <a:extLst>
              <a:ext uri="{FF2B5EF4-FFF2-40B4-BE49-F238E27FC236}">
                <a16:creationId xmlns:a16="http://schemas.microsoft.com/office/drawing/2014/main" id="{0AC5EB7F-9070-40AA-AC1A-EA5C84FCB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262283" y="-1040195"/>
            <a:ext cx="6921045" cy="893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BB78C78-5A55-4841-B557-6BE59D90FFA5}"/>
              </a:ext>
            </a:extLst>
          </p:cNvPr>
          <p:cNvSpPr/>
          <p:nvPr/>
        </p:nvSpPr>
        <p:spPr>
          <a:xfrm>
            <a:off x="0" y="0"/>
            <a:ext cx="3402227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C1CB06-1AB8-493A-A707-D2A57C7CA727}"/>
              </a:ext>
            </a:extLst>
          </p:cNvPr>
          <p:cNvSpPr txBox="1"/>
          <p:nvPr/>
        </p:nvSpPr>
        <p:spPr>
          <a:xfrm>
            <a:off x="752542" y="2720593"/>
            <a:ext cx="6780245" cy="2812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</a:rPr>
              <a:t>Arrange data in a reasonable way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</a:rPr>
              <a:t>Create a clear pipeline to figures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</a:rPr>
              <a:t>Redo all methods in R (prep, mortality, electivity, stats)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</a:rPr>
              <a:t>Create metadata &amp; style guide file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</a:rPr>
              <a:t>Set up an </a:t>
            </a:r>
            <a:r>
              <a:rPr lang="en-US" sz="2000" dirty="0" err="1">
                <a:solidFill>
                  <a:schemeClr val="bg1"/>
                </a:solidFill>
              </a:rPr>
              <a:t>Rmd</a:t>
            </a:r>
            <a:r>
              <a:rPr lang="en-US" sz="2000" dirty="0">
                <a:solidFill>
                  <a:schemeClr val="bg1"/>
                </a:solidFill>
              </a:rPr>
              <a:t> (or something else?) that I’ll be able to understand and make changes to in 5 years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C3E571-E1DE-4470-B4C0-C99293690F81}"/>
              </a:ext>
            </a:extLst>
          </p:cNvPr>
          <p:cNvSpPr txBox="1"/>
          <p:nvPr/>
        </p:nvSpPr>
        <p:spPr>
          <a:xfrm>
            <a:off x="250034" y="1423127"/>
            <a:ext cx="3086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Goals from proposal and midterm update:</a:t>
            </a:r>
          </a:p>
        </p:txBody>
      </p:sp>
    </p:spTree>
    <p:extLst>
      <p:ext uri="{BB962C8B-B14F-4D97-AF65-F5344CB8AC3E}">
        <p14:creationId xmlns:p14="http://schemas.microsoft.com/office/powerpoint/2010/main" val="3252902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lh3.googleusercontent.com/F-6D1J-eV7uuBvZIrevpnRrb3IgSYNkGUpXJUv0zjijo8zpC18Ed03GDR8I4h_4H6KX0kElWzktMF5_21urJ4Cj5tGa7jMjLgO96Y00kIAEsZWnB7z8FlrjghCiasyzetnG5WBWkr_oz">
            <a:extLst>
              <a:ext uri="{FF2B5EF4-FFF2-40B4-BE49-F238E27FC236}">
                <a16:creationId xmlns:a16="http://schemas.microsoft.com/office/drawing/2014/main" id="{0AC5EB7F-9070-40AA-AC1A-EA5C84FCB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262283" y="-1040195"/>
            <a:ext cx="6921045" cy="893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BB78C78-5A55-4841-B557-6BE59D90FFA5}"/>
              </a:ext>
            </a:extLst>
          </p:cNvPr>
          <p:cNvSpPr/>
          <p:nvPr/>
        </p:nvSpPr>
        <p:spPr>
          <a:xfrm>
            <a:off x="0" y="0"/>
            <a:ext cx="3402227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C1CB06-1AB8-493A-A707-D2A57C7CA727}"/>
              </a:ext>
            </a:extLst>
          </p:cNvPr>
          <p:cNvSpPr txBox="1"/>
          <p:nvPr/>
        </p:nvSpPr>
        <p:spPr>
          <a:xfrm>
            <a:off x="752542" y="2720593"/>
            <a:ext cx="6780245" cy="2812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</a:rPr>
              <a:t>Arrange data in a reasonable way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</a:rPr>
              <a:t>Create a clear pipeline to figures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</a:rPr>
              <a:t>Redo all methods in R (prep, mortality, electivity, stats)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</a:rPr>
              <a:t>Create metadata &amp; style guide file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</a:rPr>
              <a:t>Set up an </a:t>
            </a:r>
            <a:r>
              <a:rPr lang="en-US" sz="2000" dirty="0" err="1">
                <a:solidFill>
                  <a:schemeClr val="bg1"/>
                </a:solidFill>
              </a:rPr>
              <a:t>Rmd</a:t>
            </a:r>
            <a:r>
              <a:rPr lang="en-US" sz="2000" dirty="0">
                <a:solidFill>
                  <a:schemeClr val="bg1"/>
                </a:solidFill>
              </a:rPr>
              <a:t> (or something else?) that I’ll be able to understand and make changes to in 5 years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C3E571-E1DE-4470-B4C0-C99293690F81}"/>
              </a:ext>
            </a:extLst>
          </p:cNvPr>
          <p:cNvSpPr txBox="1"/>
          <p:nvPr/>
        </p:nvSpPr>
        <p:spPr>
          <a:xfrm>
            <a:off x="250034" y="1423127"/>
            <a:ext cx="3086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Goals from proposal and midterm update:</a:t>
            </a:r>
          </a:p>
        </p:txBody>
      </p:sp>
      <p:pic>
        <p:nvPicPr>
          <p:cNvPr id="3" name="Graphic 2" descr="Checkmark">
            <a:extLst>
              <a:ext uri="{FF2B5EF4-FFF2-40B4-BE49-F238E27FC236}">
                <a16:creationId xmlns:a16="http://schemas.microsoft.com/office/drawing/2014/main" id="{01DCBC3E-31C7-4D70-87B9-EE0E6ABA3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377" y="2816774"/>
            <a:ext cx="334557" cy="33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419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lh3.googleusercontent.com/F-6D1J-eV7uuBvZIrevpnRrb3IgSYNkGUpXJUv0zjijo8zpC18Ed03GDR8I4h_4H6KX0kElWzktMF5_21urJ4Cj5tGa7jMjLgO96Y00kIAEsZWnB7z8FlrjghCiasyzetnG5WBWkr_oz">
            <a:extLst>
              <a:ext uri="{FF2B5EF4-FFF2-40B4-BE49-F238E27FC236}">
                <a16:creationId xmlns:a16="http://schemas.microsoft.com/office/drawing/2014/main" id="{0AC5EB7F-9070-40AA-AC1A-EA5C84FCB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262283" y="-1040195"/>
            <a:ext cx="6921045" cy="893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BB78C78-5A55-4841-B557-6BE59D90FFA5}"/>
              </a:ext>
            </a:extLst>
          </p:cNvPr>
          <p:cNvSpPr/>
          <p:nvPr/>
        </p:nvSpPr>
        <p:spPr>
          <a:xfrm>
            <a:off x="0" y="0"/>
            <a:ext cx="3402227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C1CB06-1AB8-493A-A707-D2A57C7CA727}"/>
              </a:ext>
            </a:extLst>
          </p:cNvPr>
          <p:cNvSpPr txBox="1"/>
          <p:nvPr/>
        </p:nvSpPr>
        <p:spPr>
          <a:xfrm>
            <a:off x="752542" y="2720593"/>
            <a:ext cx="6780245" cy="2812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</a:rPr>
              <a:t>Arrange data in a reasonable way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</a:rPr>
              <a:t>Create a clear pipeline to figures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</a:rPr>
              <a:t>Redo all methods in R (prep, mortality, electivity, stats)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</a:rPr>
              <a:t>Create metadata &amp; style guide file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</a:rPr>
              <a:t>Set up an </a:t>
            </a:r>
            <a:r>
              <a:rPr lang="en-US" sz="2000" dirty="0" err="1">
                <a:solidFill>
                  <a:schemeClr val="bg1"/>
                </a:solidFill>
              </a:rPr>
              <a:t>Rmd</a:t>
            </a:r>
            <a:r>
              <a:rPr lang="en-US" sz="2000" dirty="0">
                <a:solidFill>
                  <a:schemeClr val="bg1"/>
                </a:solidFill>
              </a:rPr>
              <a:t> (or something else?) that I’ll be able to understand and make changes to in 5 years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C3E571-E1DE-4470-B4C0-C99293690F81}"/>
              </a:ext>
            </a:extLst>
          </p:cNvPr>
          <p:cNvSpPr txBox="1"/>
          <p:nvPr/>
        </p:nvSpPr>
        <p:spPr>
          <a:xfrm>
            <a:off x="250034" y="1423127"/>
            <a:ext cx="3086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Goals from proposal and midterm update:</a:t>
            </a:r>
          </a:p>
        </p:txBody>
      </p:sp>
      <p:pic>
        <p:nvPicPr>
          <p:cNvPr id="3" name="Graphic 2" descr="Checkmark">
            <a:extLst>
              <a:ext uri="{FF2B5EF4-FFF2-40B4-BE49-F238E27FC236}">
                <a16:creationId xmlns:a16="http://schemas.microsoft.com/office/drawing/2014/main" id="{01DCBC3E-31C7-4D70-87B9-EE0E6ABA3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377" y="2816774"/>
            <a:ext cx="334557" cy="334557"/>
          </a:xfrm>
          <a:prstGeom prst="rect">
            <a:avLst/>
          </a:prstGeom>
        </p:spPr>
      </p:pic>
      <p:pic>
        <p:nvPicPr>
          <p:cNvPr id="10" name="Graphic 9" descr="Checkmark">
            <a:extLst>
              <a:ext uri="{FF2B5EF4-FFF2-40B4-BE49-F238E27FC236}">
                <a16:creationId xmlns:a16="http://schemas.microsoft.com/office/drawing/2014/main" id="{6F06FA22-60D4-4D53-9B9A-7072A6A32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376" y="3261721"/>
            <a:ext cx="334557" cy="33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246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lh3.googleusercontent.com/F-6D1J-eV7uuBvZIrevpnRrb3IgSYNkGUpXJUv0zjijo8zpC18Ed03GDR8I4h_4H6KX0kElWzktMF5_21urJ4Cj5tGa7jMjLgO96Y00kIAEsZWnB7z8FlrjghCiasyzetnG5WBWkr_oz">
            <a:extLst>
              <a:ext uri="{FF2B5EF4-FFF2-40B4-BE49-F238E27FC236}">
                <a16:creationId xmlns:a16="http://schemas.microsoft.com/office/drawing/2014/main" id="{0AC5EB7F-9070-40AA-AC1A-EA5C84FCB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262283" y="-1040195"/>
            <a:ext cx="6921045" cy="893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BB78C78-5A55-4841-B557-6BE59D90FFA5}"/>
              </a:ext>
            </a:extLst>
          </p:cNvPr>
          <p:cNvSpPr/>
          <p:nvPr/>
        </p:nvSpPr>
        <p:spPr>
          <a:xfrm>
            <a:off x="0" y="0"/>
            <a:ext cx="3402227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C1CB06-1AB8-493A-A707-D2A57C7CA727}"/>
              </a:ext>
            </a:extLst>
          </p:cNvPr>
          <p:cNvSpPr txBox="1"/>
          <p:nvPr/>
        </p:nvSpPr>
        <p:spPr>
          <a:xfrm>
            <a:off x="752542" y="2720593"/>
            <a:ext cx="6780245" cy="2812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</a:rPr>
              <a:t>Arrange data in a reasonable way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</a:rPr>
              <a:t>Create a clear pipeline to figures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</a:rPr>
              <a:t>Redo all methods in R (prep, mortality, electivity, stats)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</a:rPr>
              <a:t>Create metadata &amp; style guide file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</a:rPr>
              <a:t>Set up an </a:t>
            </a:r>
            <a:r>
              <a:rPr lang="en-US" sz="2000" dirty="0" err="1">
                <a:solidFill>
                  <a:schemeClr val="bg1"/>
                </a:solidFill>
              </a:rPr>
              <a:t>Rmd</a:t>
            </a:r>
            <a:r>
              <a:rPr lang="en-US" sz="2000" dirty="0">
                <a:solidFill>
                  <a:schemeClr val="bg1"/>
                </a:solidFill>
              </a:rPr>
              <a:t> (or something else?) that I’ll be able to understand and make changes to in 5 years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C3E571-E1DE-4470-B4C0-C99293690F81}"/>
              </a:ext>
            </a:extLst>
          </p:cNvPr>
          <p:cNvSpPr txBox="1"/>
          <p:nvPr/>
        </p:nvSpPr>
        <p:spPr>
          <a:xfrm>
            <a:off x="250034" y="1423127"/>
            <a:ext cx="3086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Goals from proposal and midterm update:</a:t>
            </a:r>
          </a:p>
        </p:txBody>
      </p:sp>
      <p:pic>
        <p:nvPicPr>
          <p:cNvPr id="3" name="Graphic 2" descr="Checkmark">
            <a:extLst>
              <a:ext uri="{FF2B5EF4-FFF2-40B4-BE49-F238E27FC236}">
                <a16:creationId xmlns:a16="http://schemas.microsoft.com/office/drawing/2014/main" id="{01DCBC3E-31C7-4D70-87B9-EE0E6ABA3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377" y="2816774"/>
            <a:ext cx="334557" cy="334557"/>
          </a:xfrm>
          <a:prstGeom prst="rect">
            <a:avLst/>
          </a:prstGeom>
        </p:spPr>
      </p:pic>
      <p:pic>
        <p:nvPicPr>
          <p:cNvPr id="10" name="Graphic 9" descr="Checkmark">
            <a:extLst>
              <a:ext uri="{FF2B5EF4-FFF2-40B4-BE49-F238E27FC236}">
                <a16:creationId xmlns:a16="http://schemas.microsoft.com/office/drawing/2014/main" id="{6F06FA22-60D4-4D53-9B9A-7072A6A32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376" y="3261721"/>
            <a:ext cx="334557" cy="334557"/>
          </a:xfrm>
          <a:prstGeom prst="rect">
            <a:avLst/>
          </a:prstGeom>
        </p:spPr>
      </p:pic>
      <p:pic>
        <p:nvPicPr>
          <p:cNvPr id="11" name="Graphic 10" descr="Checkmark">
            <a:extLst>
              <a:ext uri="{FF2B5EF4-FFF2-40B4-BE49-F238E27FC236}">
                <a16:creationId xmlns:a16="http://schemas.microsoft.com/office/drawing/2014/main" id="{ABD2EFD0-8842-4D58-93BC-F16F25701B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060" y="3705278"/>
            <a:ext cx="334557" cy="33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46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lh3.googleusercontent.com/F-6D1J-eV7uuBvZIrevpnRrb3IgSYNkGUpXJUv0zjijo8zpC18Ed03GDR8I4h_4H6KX0kElWzktMF5_21urJ4Cj5tGa7jMjLgO96Y00kIAEsZWnB7z8FlrjghCiasyzetnG5WBWkr_oz">
            <a:extLst>
              <a:ext uri="{FF2B5EF4-FFF2-40B4-BE49-F238E27FC236}">
                <a16:creationId xmlns:a16="http://schemas.microsoft.com/office/drawing/2014/main" id="{0AC5EB7F-9070-40AA-AC1A-EA5C84FCB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262283" y="-1040195"/>
            <a:ext cx="6921045" cy="893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BB78C78-5A55-4841-B557-6BE59D90FFA5}"/>
              </a:ext>
            </a:extLst>
          </p:cNvPr>
          <p:cNvSpPr/>
          <p:nvPr/>
        </p:nvSpPr>
        <p:spPr>
          <a:xfrm>
            <a:off x="0" y="0"/>
            <a:ext cx="3402227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C1CB06-1AB8-493A-A707-D2A57C7CA727}"/>
              </a:ext>
            </a:extLst>
          </p:cNvPr>
          <p:cNvSpPr txBox="1"/>
          <p:nvPr/>
        </p:nvSpPr>
        <p:spPr>
          <a:xfrm>
            <a:off x="752542" y="2720593"/>
            <a:ext cx="6780245" cy="2812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</a:rPr>
              <a:t>Arrange data in a reasonable way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</a:rPr>
              <a:t>Create a clear pipeline to figures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</a:rPr>
              <a:t>Redo all methods in R (prep, mortality, electivity, stats)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</a:rPr>
              <a:t>Create metadata &amp; style guide file </a:t>
            </a:r>
            <a:r>
              <a:rPr lang="en-US" sz="2000" dirty="0">
                <a:solidFill>
                  <a:srgbClr val="FF0000"/>
                </a:solidFill>
              </a:rPr>
              <a:t>(in progress)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</a:rPr>
              <a:t>Set up an </a:t>
            </a:r>
            <a:r>
              <a:rPr lang="en-US" sz="2000" dirty="0" err="1">
                <a:solidFill>
                  <a:schemeClr val="bg1"/>
                </a:solidFill>
              </a:rPr>
              <a:t>Rmd</a:t>
            </a:r>
            <a:r>
              <a:rPr lang="en-US" sz="2000" dirty="0">
                <a:solidFill>
                  <a:schemeClr val="bg1"/>
                </a:solidFill>
              </a:rPr>
              <a:t> (or something else?) that I’ll be able to understand and make changes to in 5 years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C3E571-E1DE-4470-B4C0-C99293690F81}"/>
              </a:ext>
            </a:extLst>
          </p:cNvPr>
          <p:cNvSpPr txBox="1"/>
          <p:nvPr/>
        </p:nvSpPr>
        <p:spPr>
          <a:xfrm>
            <a:off x="250034" y="1423127"/>
            <a:ext cx="3086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Goals from proposal and midterm update:</a:t>
            </a:r>
          </a:p>
        </p:txBody>
      </p:sp>
      <p:pic>
        <p:nvPicPr>
          <p:cNvPr id="3" name="Graphic 2" descr="Checkmark">
            <a:extLst>
              <a:ext uri="{FF2B5EF4-FFF2-40B4-BE49-F238E27FC236}">
                <a16:creationId xmlns:a16="http://schemas.microsoft.com/office/drawing/2014/main" id="{01DCBC3E-31C7-4D70-87B9-EE0E6ABA3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377" y="2816774"/>
            <a:ext cx="334557" cy="334557"/>
          </a:xfrm>
          <a:prstGeom prst="rect">
            <a:avLst/>
          </a:prstGeom>
        </p:spPr>
      </p:pic>
      <p:pic>
        <p:nvPicPr>
          <p:cNvPr id="10" name="Graphic 9" descr="Checkmark">
            <a:extLst>
              <a:ext uri="{FF2B5EF4-FFF2-40B4-BE49-F238E27FC236}">
                <a16:creationId xmlns:a16="http://schemas.microsoft.com/office/drawing/2014/main" id="{6F06FA22-60D4-4D53-9B9A-7072A6A32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376" y="3261721"/>
            <a:ext cx="334557" cy="334557"/>
          </a:xfrm>
          <a:prstGeom prst="rect">
            <a:avLst/>
          </a:prstGeom>
        </p:spPr>
      </p:pic>
      <p:pic>
        <p:nvPicPr>
          <p:cNvPr id="11" name="Graphic 10" descr="Checkmark">
            <a:extLst>
              <a:ext uri="{FF2B5EF4-FFF2-40B4-BE49-F238E27FC236}">
                <a16:creationId xmlns:a16="http://schemas.microsoft.com/office/drawing/2014/main" id="{ABD2EFD0-8842-4D58-93BC-F16F25701B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060" y="3705278"/>
            <a:ext cx="334557" cy="334557"/>
          </a:xfrm>
          <a:prstGeom prst="rect">
            <a:avLst/>
          </a:prstGeom>
        </p:spPr>
      </p:pic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8448E017-C6B2-4360-BF82-245E4CE0D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8464" y="4255488"/>
            <a:ext cx="206153" cy="20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23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lh3.googleusercontent.com/F-6D1J-eV7uuBvZIrevpnRrb3IgSYNkGUpXJUv0zjijo8zpC18Ed03GDR8I4h_4H6KX0kElWzktMF5_21urJ4Cj5tGa7jMjLgO96Y00kIAEsZWnB7z8FlrjghCiasyzetnG5WBWkr_oz">
            <a:extLst>
              <a:ext uri="{FF2B5EF4-FFF2-40B4-BE49-F238E27FC236}">
                <a16:creationId xmlns:a16="http://schemas.microsoft.com/office/drawing/2014/main" id="{0AC5EB7F-9070-40AA-AC1A-EA5C84FCB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262283" y="-1040195"/>
            <a:ext cx="6921045" cy="893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BB78C78-5A55-4841-B557-6BE59D90FFA5}"/>
              </a:ext>
            </a:extLst>
          </p:cNvPr>
          <p:cNvSpPr/>
          <p:nvPr/>
        </p:nvSpPr>
        <p:spPr>
          <a:xfrm>
            <a:off x="0" y="0"/>
            <a:ext cx="3402227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C1CB06-1AB8-493A-A707-D2A57C7CA727}"/>
              </a:ext>
            </a:extLst>
          </p:cNvPr>
          <p:cNvSpPr txBox="1"/>
          <p:nvPr/>
        </p:nvSpPr>
        <p:spPr>
          <a:xfrm>
            <a:off x="752542" y="2720593"/>
            <a:ext cx="6780245" cy="2812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</a:rPr>
              <a:t>Arrange data in a reasonable way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</a:rPr>
              <a:t>Create a clear pipeline to figures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</a:rPr>
              <a:t>Redo all methods in R (prep, mortality, electivity, stats)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</a:rPr>
              <a:t>Create metadata &amp; style guide file </a:t>
            </a:r>
            <a:r>
              <a:rPr lang="en-US" sz="2000" dirty="0">
                <a:solidFill>
                  <a:srgbClr val="FF0000"/>
                </a:solidFill>
              </a:rPr>
              <a:t>(in progress)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</a:rPr>
              <a:t>Set up an </a:t>
            </a:r>
            <a:r>
              <a:rPr lang="en-US" sz="2000" dirty="0" err="1">
                <a:solidFill>
                  <a:schemeClr val="bg1"/>
                </a:solidFill>
              </a:rPr>
              <a:t>Rmd</a:t>
            </a:r>
            <a:r>
              <a:rPr lang="en-US" sz="2000" dirty="0">
                <a:solidFill>
                  <a:schemeClr val="bg1"/>
                </a:solidFill>
              </a:rPr>
              <a:t> (or something else?) that I’ll be able to understand and make changes to in 5 years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C3E571-E1DE-4470-B4C0-C99293690F81}"/>
              </a:ext>
            </a:extLst>
          </p:cNvPr>
          <p:cNvSpPr txBox="1"/>
          <p:nvPr/>
        </p:nvSpPr>
        <p:spPr>
          <a:xfrm>
            <a:off x="250034" y="1423127"/>
            <a:ext cx="3086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Goals from proposal and midterm update:</a:t>
            </a:r>
          </a:p>
        </p:txBody>
      </p:sp>
      <p:pic>
        <p:nvPicPr>
          <p:cNvPr id="3" name="Graphic 2" descr="Checkmark">
            <a:extLst>
              <a:ext uri="{FF2B5EF4-FFF2-40B4-BE49-F238E27FC236}">
                <a16:creationId xmlns:a16="http://schemas.microsoft.com/office/drawing/2014/main" id="{01DCBC3E-31C7-4D70-87B9-EE0E6ABA3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377" y="2816774"/>
            <a:ext cx="334557" cy="334557"/>
          </a:xfrm>
          <a:prstGeom prst="rect">
            <a:avLst/>
          </a:prstGeom>
        </p:spPr>
      </p:pic>
      <p:pic>
        <p:nvPicPr>
          <p:cNvPr id="10" name="Graphic 9" descr="Checkmark">
            <a:extLst>
              <a:ext uri="{FF2B5EF4-FFF2-40B4-BE49-F238E27FC236}">
                <a16:creationId xmlns:a16="http://schemas.microsoft.com/office/drawing/2014/main" id="{6F06FA22-60D4-4D53-9B9A-7072A6A32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376" y="3261721"/>
            <a:ext cx="334557" cy="334557"/>
          </a:xfrm>
          <a:prstGeom prst="rect">
            <a:avLst/>
          </a:prstGeom>
        </p:spPr>
      </p:pic>
      <p:pic>
        <p:nvPicPr>
          <p:cNvPr id="11" name="Graphic 10" descr="Checkmark">
            <a:extLst>
              <a:ext uri="{FF2B5EF4-FFF2-40B4-BE49-F238E27FC236}">
                <a16:creationId xmlns:a16="http://schemas.microsoft.com/office/drawing/2014/main" id="{ABD2EFD0-8842-4D58-93BC-F16F25701B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060" y="3705278"/>
            <a:ext cx="334557" cy="334557"/>
          </a:xfrm>
          <a:prstGeom prst="rect">
            <a:avLst/>
          </a:prstGeom>
        </p:spPr>
      </p:pic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8448E017-C6B2-4360-BF82-245E4CE0D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8464" y="4255488"/>
            <a:ext cx="206153" cy="206153"/>
          </a:xfrm>
          <a:prstGeom prst="rect">
            <a:avLst/>
          </a:prstGeom>
        </p:spPr>
      </p:pic>
      <p:pic>
        <p:nvPicPr>
          <p:cNvPr id="13" name="Graphic 12" descr="Checkmark">
            <a:extLst>
              <a:ext uri="{FF2B5EF4-FFF2-40B4-BE49-F238E27FC236}">
                <a16:creationId xmlns:a16="http://schemas.microsoft.com/office/drawing/2014/main" id="{FDA6F043-F9C3-4170-A048-27BEBA40B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375" y="4619218"/>
            <a:ext cx="334557" cy="334557"/>
          </a:xfrm>
          <a:prstGeom prst="rect">
            <a:avLst/>
          </a:prstGeom>
        </p:spPr>
      </p:pic>
      <p:pic>
        <p:nvPicPr>
          <p:cNvPr id="14" name="Picture 4" descr="https://lh6.googleusercontent.com/6ESWgBIIKgeaaHV6ntkFAOkitmBzfgUuF9gUFsstdY6W3gFiChKRvg2yHgb3HP2RZFS0rG1cykK0972FX5jxEyPr3l2im5p_AZu391NP0U7rhMOLNP2isxs4EYHNOWSnDeQekY4RXlqK">
            <a:extLst>
              <a:ext uri="{FF2B5EF4-FFF2-40B4-BE49-F238E27FC236}">
                <a16:creationId xmlns:a16="http://schemas.microsoft.com/office/drawing/2014/main" id="{3418DA4C-3262-4798-B404-D5D8F40FA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390" y="3455116"/>
            <a:ext cx="5230610" cy="2997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019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F3B8230-79AD-4ADA-8C48-EF7D4DC5049D}"/>
              </a:ext>
            </a:extLst>
          </p:cNvPr>
          <p:cNvSpPr txBox="1"/>
          <p:nvPr/>
        </p:nvSpPr>
        <p:spPr>
          <a:xfrm>
            <a:off x="42089" y="370863"/>
            <a:ext cx="5027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Part I: Annotations and areas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F56A34-68F0-41AF-B2F0-4DE37E89C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81" y="1801762"/>
            <a:ext cx="5999774" cy="41921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F921D6-23A0-409B-B5C7-043EA4AE96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11" y="587158"/>
            <a:ext cx="3384074" cy="2451285"/>
          </a:xfrm>
          <a:prstGeom prst="rect">
            <a:avLst/>
          </a:prstGeom>
        </p:spPr>
      </p:pic>
      <p:sp>
        <p:nvSpPr>
          <p:cNvPr id="16" name="Arrow: Bent 15">
            <a:extLst>
              <a:ext uri="{FF2B5EF4-FFF2-40B4-BE49-F238E27FC236}">
                <a16:creationId xmlns:a16="http://schemas.microsoft.com/office/drawing/2014/main" id="{D861199D-1687-47E3-8631-3404D8FE7CEE}"/>
              </a:ext>
            </a:extLst>
          </p:cNvPr>
          <p:cNvSpPr/>
          <p:nvPr/>
        </p:nvSpPr>
        <p:spPr>
          <a:xfrm>
            <a:off x="4703805" y="1062681"/>
            <a:ext cx="1666671" cy="646331"/>
          </a:xfrm>
          <a:prstGeom prst="ben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7650B7-47FB-48AA-AFD5-892EC386627A}"/>
              </a:ext>
            </a:extLst>
          </p:cNvPr>
          <p:cNvSpPr txBox="1"/>
          <p:nvPr/>
        </p:nvSpPr>
        <p:spPr>
          <a:xfrm>
            <a:off x="4900531" y="470489"/>
            <a:ext cx="1469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16,800</a:t>
            </a:r>
          </a:p>
          <a:p>
            <a:pPr algn="ctr"/>
            <a:r>
              <a:rPr lang="en-US" dirty="0"/>
              <a:t>Annotations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E62D8E1-38C0-4F6E-A863-5CD215C9E1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014" y="2306595"/>
            <a:ext cx="3019686" cy="1750543"/>
          </a:xfrm>
          <a:prstGeom prst="rect">
            <a:avLst/>
          </a:prstGeom>
        </p:spPr>
      </p:pic>
      <p:sp>
        <p:nvSpPr>
          <p:cNvPr id="21" name="Arrow: Bent 20">
            <a:extLst>
              <a:ext uri="{FF2B5EF4-FFF2-40B4-BE49-F238E27FC236}">
                <a16:creationId xmlns:a16="http://schemas.microsoft.com/office/drawing/2014/main" id="{3998F95C-3FA5-4B7D-A8BE-82AD51A23FA6}"/>
              </a:ext>
            </a:extLst>
          </p:cNvPr>
          <p:cNvSpPr/>
          <p:nvPr/>
        </p:nvSpPr>
        <p:spPr>
          <a:xfrm rot="5400000">
            <a:off x="9708880" y="1194015"/>
            <a:ext cx="1143881" cy="642551"/>
          </a:xfrm>
          <a:prstGeom prst="ben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43855E-DB76-476C-8DB8-B3C3C3786AFF}"/>
              </a:ext>
            </a:extLst>
          </p:cNvPr>
          <p:cNvSpPr txBox="1"/>
          <p:nvPr/>
        </p:nvSpPr>
        <p:spPr>
          <a:xfrm>
            <a:off x="10442857" y="1397301"/>
            <a:ext cx="1604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Patch-level analyses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F0A8330-50FD-445E-B0C6-F4C80A00E3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11" y="3819558"/>
            <a:ext cx="2162374" cy="1617524"/>
          </a:xfrm>
          <a:prstGeom prst="rect">
            <a:avLst/>
          </a:prstGeom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346ED49C-170E-4899-B5EC-9196AE43E33D}"/>
              </a:ext>
            </a:extLst>
          </p:cNvPr>
          <p:cNvSpPr/>
          <p:nvPr/>
        </p:nvSpPr>
        <p:spPr>
          <a:xfrm>
            <a:off x="7414054" y="3105665"/>
            <a:ext cx="280087" cy="65078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1611B4-8FA6-47BC-9BC0-626FC76536A7}"/>
              </a:ext>
            </a:extLst>
          </p:cNvPr>
          <p:cNvSpPr txBox="1"/>
          <p:nvPr/>
        </p:nvSpPr>
        <p:spPr>
          <a:xfrm>
            <a:off x="8373822" y="4142062"/>
            <a:ext cx="21623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Rubble-level analyses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4C656A-979F-4514-ADBC-A7109D4E0F5D}"/>
              </a:ext>
            </a:extLst>
          </p:cNvPr>
          <p:cNvSpPr txBox="1"/>
          <p:nvPr/>
        </p:nvSpPr>
        <p:spPr>
          <a:xfrm>
            <a:off x="5635503" y="5681066"/>
            <a:ext cx="6515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Surface area calculations</a:t>
            </a:r>
          </a:p>
          <a:p>
            <a:pPr algn="r"/>
            <a:r>
              <a:rPr lang="en-US" sz="2000" dirty="0"/>
              <a:t>Proportion of each rubble covered with each substratum type</a:t>
            </a:r>
          </a:p>
          <a:p>
            <a:pPr algn="r"/>
            <a:r>
              <a:rPr lang="en-US" sz="2000" dirty="0"/>
              <a:t>Proportion of each container </a:t>
            </a:r>
          </a:p>
        </p:txBody>
      </p:sp>
    </p:spTree>
    <p:extLst>
      <p:ext uri="{BB962C8B-B14F-4D97-AF65-F5344CB8AC3E}">
        <p14:creationId xmlns:p14="http://schemas.microsoft.com/office/powerpoint/2010/main" val="14605120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Earthy inspiration</Template>
  <TotalTime>0</TotalTime>
  <Words>692</Words>
  <Application>Microsoft Macintosh PowerPoint</Application>
  <PresentationFormat>Widescreen</PresentationFormat>
  <Paragraphs>87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Book Antiqua</vt:lpstr>
      <vt:lpstr>Goudy Old Style</vt:lpstr>
      <vt:lpstr>Wingdings</vt:lpstr>
      <vt:lpstr>Wingdings 2</vt:lpstr>
      <vt:lpstr>SlateVTI</vt:lpstr>
      <vt:lpstr>Effects of scale and substratum on octocoral recruitment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III: Stats and figures (in progress)</vt:lpstr>
      <vt:lpstr>Scientific insights</vt:lpstr>
      <vt:lpstr>Future plans!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2021-11-30T05:42:45Z</dcterms:created>
  <dcterms:modified xsi:type="dcterms:W3CDTF">2021-11-30T18:21:04Z</dcterms:modified>
</cp:coreProperties>
</file>